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1238" r:id="rId3"/>
    <p:sldId id="1239" r:id="rId4"/>
    <p:sldId id="1243" r:id="rId5"/>
    <p:sldId id="1260" r:id="rId6"/>
    <p:sldId id="1261" r:id="rId7"/>
    <p:sldId id="1242" r:id="rId8"/>
    <p:sldId id="1246" r:id="rId9"/>
    <p:sldId id="1240" r:id="rId10"/>
    <p:sldId id="1247" r:id="rId11"/>
    <p:sldId id="1249" r:id="rId12"/>
    <p:sldId id="1251" r:id="rId13"/>
    <p:sldId id="1254" r:id="rId14"/>
    <p:sldId id="1252" r:id="rId15"/>
    <p:sldId id="1262" r:id="rId16"/>
    <p:sldId id="1256" r:id="rId17"/>
    <p:sldId id="1263" r:id="rId18"/>
    <p:sldId id="1253" r:id="rId19"/>
    <p:sldId id="1255" r:id="rId20"/>
    <p:sldId id="1259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必修 第二册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2025/11/2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第七章  万有引力与宇宙航行</a:t>
            </a:r>
            <a:endParaRPr lang="en-US" altLang="zh-CN" sz="540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en-US" altLang="zh-CN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  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宇宙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航行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5471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如图所示是三个宇宙速度，则（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绕月飞行的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嫦娥六号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的无动力发射速度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16.7km/s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向太阳系外发射的飞行器的无动力发射速度只需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11.2km/s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天宫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空间站的飞行速度大于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7.9km/s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三个宇宙速度对哈雷彗星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绕太阳运动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不适用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894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06373"/>
            <a:ext cx="1105535" cy="356235"/>
          </a:xfrm>
          <a:prstGeom prst="rect">
            <a:avLst/>
          </a:prstGeom>
        </p:spPr>
      </p:pic>
      <p:pic>
        <p:nvPicPr>
          <p:cNvPr id="4" name="fw466.jpg" descr="id:21474916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327454" y="1700808"/>
            <a:ext cx="3023870" cy="230378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942137" y="9445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041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121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嫦娥六号</a:t>
            </a:r>
            <a:r>
              <a:rPr lang="en-US" altLang="zh-CN" b="1">
                <a:solidFill>
                  <a:srgbClr val="FF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绕月球运行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但仍没有脱离地球引力束缚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无动力发射速度需要小于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2km/s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向太阳系外发射的飞行器的无动力发射速度需要大于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7km/s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天宫</a:t>
            </a:r>
            <a:r>
              <a:rPr lang="en-US" altLang="zh-CN" b="1">
                <a:solidFill>
                  <a:srgbClr val="FF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空间站绕地球近似做圆周运动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运动速度小于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9km/s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三个宇宙速度对应的参考系均是地球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不适用于哈雷彗星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4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3" y="1264781"/>
            <a:ext cx="792088" cy="282256"/>
          </a:xfrm>
          <a:prstGeom prst="rect">
            <a:avLst/>
          </a:prstGeom>
        </p:spPr>
      </p:pic>
      <p:pic>
        <p:nvPicPr>
          <p:cNvPr id="4" name="fw466.jpg" descr="id:21474916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03118" y="3501484"/>
            <a:ext cx="3023870" cy="230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55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573340"/>
            <a:ext cx="11485848" cy="315180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宇宙速度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与运动轨迹的关系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7.9km/s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卫星在地球附近做匀速圆周运动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7.9km/s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11.2km/s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卫星绕地球运动的轨迹为椭圆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11.2km/s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16.7km/s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卫星绕太阳运动的轨迹为椭圆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16.7km/s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卫星将挣脱太阳引力的束缚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飞到太阳系以外的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空间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顿有所悟.eps" descr="id:214748945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8428" y="1848629"/>
            <a:ext cx="1624330" cy="356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882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5178" y="6021288"/>
            <a:ext cx="1980428" cy="3600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778" y="6093296"/>
            <a:ext cx="1404364" cy="36004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82428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人造地球卫星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的运动规律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基本思路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一般行星或卫星的运动可看作匀速圆周运动，所需要的向心力都由中心天体对它的万有引力提供，即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万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常用关系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天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mω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mω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，式中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天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为中心天体的质量，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为环绕天体的质量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万有引力提供行星或卫星做圆周运动的向心力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天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，在不考虑中心天体自转的影响下，中心天体表面上物体的重力等于它受到的万有引力，可得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gR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Gm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天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，该公式被称为黄金代换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公式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824287"/>
              </a:xfrm>
              <a:blipFill>
                <a:blip r:embed="rId3"/>
                <a:stretch>
                  <a:fillRect l="-796" r="-849" b="-3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要点2.eps" descr="id:214748947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925268"/>
            <a:ext cx="978777" cy="343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9447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四个重要结论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37526649"/>
                  </p:ext>
                </p:extLst>
              </p:nvPr>
            </p:nvGraphicFramePr>
            <p:xfrm>
              <a:off x="334568" y="1340768"/>
              <a:ext cx="11521279" cy="503673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728190">
                      <a:extLst>
                        <a:ext uri="{9D8B030D-6E8A-4147-A177-3AD203B41FA5}">
                          <a16:colId xmlns:a16="http://schemas.microsoft.com/office/drawing/2014/main" val="666753489"/>
                        </a:ext>
                      </a:extLst>
                    </a:gridCol>
                    <a:gridCol w="2664296">
                      <a:extLst>
                        <a:ext uri="{9D8B030D-6E8A-4147-A177-3AD203B41FA5}">
                          <a16:colId xmlns:a16="http://schemas.microsoft.com/office/drawing/2014/main" val="1595739450"/>
                        </a:ext>
                      </a:extLst>
                    </a:gridCol>
                    <a:gridCol w="4032448">
                      <a:extLst>
                        <a:ext uri="{9D8B030D-6E8A-4147-A177-3AD203B41FA5}">
                          <a16:colId xmlns:a16="http://schemas.microsoft.com/office/drawing/2014/main" val="3792997920"/>
                        </a:ext>
                      </a:extLst>
                    </a:gridCol>
                    <a:gridCol w="3096345">
                      <a:extLst>
                        <a:ext uri="{9D8B030D-6E8A-4147-A177-3AD203B41FA5}">
                          <a16:colId xmlns:a16="http://schemas.microsoft.com/office/drawing/2014/main" val="3785178077"/>
                        </a:ext>
                      </a:extLst>
                    </a:gridCol>
                  </a:tblGrid>
                  <a:tr h="500092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推导式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关系式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结论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01318286"/>
                      </a:ext>
                    </a:extLst>
                  </a:tr>
                  <a:tr h="58774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的关系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𝐦</m:t>
                                      </m:r>
                                    </m:e>
                                    <m:sub>
                                      <m:r>
                                        <m:rPr>
                                          <m:nor/>
                                        </m:rP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天</m:t>
                                      </m:r>
                                    </m:sub>
                                  </m:s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𝐦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𝐫</m:t>
                                      </m:r>
                                    </m:e>
                                    <m:sup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𝐯</m:t>
                                      </m:r>
                                    </m:e>
                                    <m:sup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𝐫</m:t>
                                  </m:r>
                                </m:den>
                              </m:f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𝐆</m:t>
                                      </m:r>
                                      <m:sSub>
                                        <m:sSubPr>
                                          <m:ctrlPr>
                                            <a:rPr lang="zh-CN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𝐦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nor/>
                                            </m:rPr>
                                            <a:rPr lang="zh-CN" sz="2400" b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天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𝐫</m:t>
                                      </m:r>
                                    </m:den>
                                  </m:f>
                                </m:e>
                              </m:rad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越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越小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12450242"/>
                      </a:ext>
                    </a:extLst>
                  </a:tr>
                  <a:tr h="101255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的关系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𝒎</m:t>
                                      </m:r>
                                    </m:e>
                                    <m:sub>
                                      <m:r>
                                        <m:rPr>
                                          <m:nor/>
                                        </m:rP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天</m:t>
                                      </m:r>
                                    </m:sub>
                                  </m:s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𝒎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𝒓</m:t>
                                      </m:r>
                                    </m:e>
                                    <m:sup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mω</a:t>
                          </a:r>
                          <a:r>
                            <a:rPr lang="en-US" sz="2400" b="1" baseline="30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𝑮</m:t>
                                      </m:r>
                                      <m:sSub>
                                        <m:sSubPr>
                                          <m:ctrlPr>
                                            <a:rPr lang="zh-CN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𝒎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nor/>
                                            </m:rPr>
                                            <a:rPr lang="zh-CN" sz="2400" b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天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zh-CN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𝒓</m:t>
                                          </m:r>
                                        </m:e>
                                        <m:sup>
                                          <m:r>
                                            <a:rPr lang="en-US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𝟑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rad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越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越小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292090529"/>
                      </a:ext>
                    </a:extLst>
                  </a:tr>
                  <a:tr h="103762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的关系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𝒎</m:t>
                                      </m:r>
                                    </m:e>
                                    <m:sub>
                                      <m:r>
                                        <m:rPr>
                                          <m:nor/>
                                        </m:rP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天</m:t>
                                      </m:r>
                                    </m:sub>
                                  </m:s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𝒎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𝒓</m:t>
                                      </m:r>
                                    </m:e>
                                    <m:sup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zh-CN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𝟐</m:t>
                                          </m:r>
                                          <m:r>
                                            <a:rPr lang="en-US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𝛑</m:t>
                                          </m:r>
                                        </m:num>
                                        <m:den>
                                          <m:r>
                                            <a:rPr lang="en-US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𝐓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2π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zh-CN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𝒓</m:t>
                                          </m:r>
                                        </m:e>
                                        <m:sup>
                                          <m:r>
                                            <a:rPr lang="en-US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𝟑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𝑮</m:t>
                                      </m:r>
                                      <m:sSub>
                                        <m:sSubPr>
                                          <m:ctrlPr>
                                            <a:rPr lang="zh-CN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1" i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𝒎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nor/>
                                            </m:rPr>
                                            <a:rPr lang="zh-CN" sz="2400" b="1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宋体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天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rad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越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越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34702764"/>
                      </a:ext>
                    </a:extLst>
                  </a:tr>
                  <a:tr h="138795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的关系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𝒎</m:t>
                                      </m:r>
                                    </m:e>
                                    <m:sub>
                                      <m:r>
                                        <m:rPr>
                                          <m:nor/>
                                        </m:rP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天</m:t>
                                      </m:r>
                                    </m:sub>
                                  </m:s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𝒎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𝒓</m:t>
                                      </m:r>
                                    </m:e>
                                    <m:sup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ma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𝑮</m:t>
                                  </m:r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𝒎</m:t>
                                      </m:r>
                                    </m:e>
                                    <m:sub>
                                      <m:r>
                                        <m:rPr>
                                          <m:nor/>
                                        </m:rP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天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𝒓</m:t>
                                      </m:r>
                                    </m:e>
                                    <m:sup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越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2400" b="1" baseline="-25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越小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2054187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37526649"/>
                  </p:ext>
                </p:extLst>
              </p:nvPr>
            </p:nvGraphicFramePr>
            <p:xfrm>
              <a:off x="334568" y="1340768"/>
              <a:ext cx="11521279" cy="503673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728190">
                      <a:extLst>
                        <a:ext uri="{9D8B030D-6E8A-4147-A177-3AD203B41FA5}">
                          <a16:colId xmlns:a16="http://schemas.microsoft.com/office/drawing/2014/main" val="666753489"/>
                        </a:ext>
                      </a:extLst>
                    </a:gridCol>
                    <a:gridCol w="2664296">
                      <a:extLst>
                        <a:ext uri="{9D8B030D-6E8A-4147-A177-3AD203B41FA5}">
                          <a16:colId xmlns:a16="http://schemas.microsoft.com/office/drawing/2014/main" val="1595739450"/>
                        </a:ext>
                      </a:extLst>
                    </a:gridCol>
                    <a:gridCol w="4032448">
                      <a:extLst>
                        <a:ext uri="{9D8B030D-6E8A-4147-A177-3AD203B41FA5}">
                          <a16:colId xmlns:a16="http://schemas.microsoft.com/office/drawing/2014/main" val="3792997920"/>
                        </a:ext>
                      </a:extLst>
                    </a:gridCol>
                    <a:gridCol w="3096345">
                      <a:extLst>
                        <a:ext uri="{9D8B030D-6E8A-4147-A177-3AD203B41FA5}">
                          <a16:colId xmlns:a16="http://schemas.microsoft.com/office/drawing/2014/main" val="3785178077"/>
                        </a:ext>
                      </a:extLst>
                    </a:gridCol>
                  </a:tblGrid>
                  <a:tr h="500092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推导式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关系式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结论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01318286"/>
                      </a:ext>
                    </a:extLst>
                  </a:tr>
                  <a:tr h="83934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的关系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65217" t="-62319" r="-268192" b="-4420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9063" t="-62319" r="-77039" b="-4420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越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越小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12450242"/>
                      </a:ext>
                    </a:extLst>
                  </a:tr>
                  <a:tr h="101255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的关系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65217" t="-134132" r="-268192" b="-2652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9063" t="-134132" r="-77039" b="-2652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越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ω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越小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292090529"/>
                      </a:ext>
                    </a:extLst>
                  </a:tr>
                  <a:tr h="1296797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的关系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65217" t="-183568" r="-268192" b="-1079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9063" t="-183568" r="-77039" b="-1079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越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越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34702764"/>
                      </a:ext>
                    </a:extLst>
                  </a:tr>
                  <a:tr h="138795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的关系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65217" t="-264912" r="-268192" b="-8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9063" t="-264912" r="-77039" b="-8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越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2400" b="1" baseline="-25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越小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2054187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30229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8" y="2653460"/>
            <a:ext cx="11485848" cy="8475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2780928"/>
            <a:ext cx="11485848" cy="576248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高轨低速周期长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低轨高速周期短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名师点拨.eps" descr="id:214749165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7726" y="2924944"/>
            <a:ext cx="1625600" cy="379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210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9923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多选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2025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年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25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日，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神舟二十号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航天员顺利进驻中国空间站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若中国空间站绕地球的运动可视为匀速圆周运动，如图所示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已知空间站运行周期为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，轨道离地面的高度为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，地球半径为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，引力常量为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，忽略地球自转的影响，则下列说法正确的是（</a:t>
                </a: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空间站的运行速度为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𝒉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地球的第一宇宙速度为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（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＋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𝒉</m:t>
                            </m:r>
                            <m:sSup>
                              <m:sSup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zh-CN" altLang="zh-CN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）</m:t>
                                </m:r>
                              </m:e>
                              <m:sup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den>
                        </m:f>
                      </m:e>
                    </m:rad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空间站绕地球运动的向心加速度大于地面处的重力加速度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航天员随着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神舟二十号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飞船加速上升过程中处于完全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失重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状态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99235"/>
              </a:xfrm>
              <a:blipFill>
                <a:blip r:embed="rId2"/>
                <a:stretch>
                  <a:fillRect l="-796" r="-849" b="-16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2.eps" descr="id:21474894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6773" y="980728"/>
            <a:ext cx="995045" cy="320040"/>
          </a:xfrm>
          <a:prstGeom prst="rect">
            <a:avLst/>
          </a:prstGeom>
        </p:spPr>
      </p:pic>
      <p:pic>
        <p:nvPicPr>
          <p:cNvPr id="4" name="fw467.jpg" descr="id:21474916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111430" y="2852936"/>
            <a:ext cx="2843448" cy="172819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278782" y="2348880"/>
            <a:ext cx="6126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671185" algn="l"/>
              </a:tabLst>
            </a:pPr>
            <a:r>
              <a:rPr lang="en-US" altLang="zh-CN" sz="2400">
                <a:cs typeface="Times New Roman" panose="02020603050405020304" pitchFamily="18" charset="0"/>
              </a:rPr>
              <a:t>AB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42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997120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匀速圆周运动线速度定义可知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空间站的运行速度大小为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空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𝐑</m:t>
                        </m:r>
                        <m: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𝐡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根据万有引力提供向心力有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𝑮𝑴𝒎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  <m: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𝒉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𝐓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𝑮𝑴𝒎</m:t>
                        </m:r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联立解得地球第一宇宙速度大小为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（</m:t>
                            </m:r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𝐑</m:t>
                            </m:r>
                            <m:r>
                              <a:rPr lang="zh-CN" altLang="zh-CN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＋</m:t>
                            </m:r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𝐡</m:t>
                            </m:r>
                            <m:sSup>
                              <m:sSupPr>
                                <m:ctrlPr>
                                  <a:rPr lang="zh-CN" altLang="zh-CN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zh-CN" altLang="zh-CN" b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）</m:t>
                                </m:r>
                              </m:e>
                              <m:sup>
                                <m:r>
                                  <a:rPr lang="en-US" altLang="zh-CN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𝐑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根据万有引力提供向心力有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𝑮𝑴𝒎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  <m: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𝒉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𝑮𝑴𝒎</m:t>
                        </m:r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可知空间站绕地球运动的向心加速度小于地球表面处的重力加速度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>
                    <a:solidFill>
                      <a:srgbClr val="FF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神舟二十号</a:t>
                </a:r>
                <a:r>
                  <a:rPr lang="en-US" altLang="zh-CN" b="1">
                    <a:solidFill>
                      <a:srgbClr val="FF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带着航天员加速上升过程中有竖直向上的加速度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航天员处于超重状态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997120"/>
              </a:xfrm>
              <a:blipFill>
                <a:blip r:embed="rId2"/>
                <a:stretch>
                  <a:fillRect l="-796" t="-152" r="-849" b="-25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4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3" y="908720"/>
            <a:ext cx="792088" cy="282256"/>
          </a:xfrm>
          <a:prstGeom prst="rect">
            <a:avLst/>
          </a:prstGeom>
        </p:spPr>
      </p:pic>
      <p:pic>
        <p:nvPicPr>
          <p:cNvPr id="4" name="fw467.jpg" descr="id:21474916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43078" y="4869160"/>
            <a:ext cx="2843448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2564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2975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同步卫星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、极地卫星、近地卫星、地球赤道上的物体之间的比较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同步卫星的周期、轨道平面、高度、线速度大小、角速度、绕行方向均是固定不变的，常用于无线电通信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极地卫星运行时每圈都经过南北两极，由于地球自转，极地卫星可以实现全球覆盖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近地卫星是在地球表面附近环绕地球做匀速圆周运动的卫星，其运行的轨道半径可近似认为等于地球的半径，其运行线速度的大小约为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7.9km/s.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赤道上的物体随地球自转而做匀速圆周运动，由万有引力和地面支持力的合力充当向心力（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或者说由万有引力的分力充当向心力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），它的运动规律不同于卫星，但它的周期、角速度与同步卫星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3.eps" descr="id:21474916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105575"/>
            <a:ext cx="878840" cy="30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2181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285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是静止在地球赤道地面上的一个物体，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是轨道与赤道共面的某近地卫星，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均为地球的卫星，其中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是地球的同步卫星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下列关于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四者的线速度、角速度、周期、向心加速度的大小关系，正确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是（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3.eps" descr="id:21474916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205458"/>
            <a:ext cx="1075805" cy="346517"/>
          </a:xfrm>
          <a:prstGeom prst="rect">
            <a:avLst/>
          </a:prstGeom>
        </p:spPr>
      </p:pic>
      <p:pic>
        <p:nvPicPr>
          <p:cNvPr id="4" name="fw468.jpg" descr="id:214749170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831510" y="2933650"/>
            <a:ext cx="1906588" cy="187220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146701" y="2123456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671185" algn="l"/>
              </a:tabLst>
            </a:pPr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04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628800"/>
                <a:ext cx="11485848" cy="379975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宇宙速度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环绕速度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一般情况下可认为人造地球卫星绕地球做匀速圆周运动，设地球的质量为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，卫星的质量为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，卫星所需的向心力由地球对它的万有引力提供，即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地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，则卫星在轨道上运行的线速度大小为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𝑮</m:t>
                            </m:r>
                            <m:sSub>
                              <m:sSub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zh-CN" altLang="zh-CN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地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628800"/>
                <a:ext cx="11485848" cy="3799758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知识过.eps" descr="id:214748938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94806" y="801833"/>
            <a:ext cx="6834483" cy="590618"/>
          </a:xfrm>
          <a:prstGeom prst="rect">
            <a:avLst/>
          </a:prstGeom>
        </p:spPr>
      </p:pic>
      <p:pic>
        <p:nvPicPr>
          <p:cNvPr id="4" name="知识点1.eps" descr="id:214748939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1757428"/>
            <a:ext cx="1309370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71163"/>
                <a:ext cx="11485848" cy="5366149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对于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三个卫星来说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由万有引力提供其做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圆周运动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</a:t>
                </a:r>
                <a:endParaRPr lang="en-US" altLang="zh-CN" b="1" smtClean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向心力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𝑴𝒎</m:t>
                        </m:r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mω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𝑮𝑴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𝑮𝑴</m:t>
                            </m:r>
                          </m:num>
                          <m:den>
                            <m:sSup>
                              <m:sSupPr>
                                <m:ctrlPr>
                                  <a:rPr lang="zh-CN" altLang="zh-CN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𝒓</m:t>
                                </m:r>
                              </m:e>
                              <m:sup>
                                <m:r>
                                  <a:rPr lang="en-US" altLang="zh-CN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smtClean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i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  <m:sSup>
                              <m:sSupPr>
                                <m:ctrlPr>
                                  <a:rPr lang="zh-CN" altLang="zh-CN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𝛑</m:t>
                                </m:r>
                              </m:e>
                              <m:sup>
                                <m:r>
                                  <a:rPr lang="en-US" altLang="zh-CN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zh-CN" altLang="zh-CN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𝐫</m:t>
                                </m:r>
                              </m:e>
                              <m:sup>
                                <m:r>
                                  <a:rPr lang="en-US" altLang="zh-CN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𝑮𝑴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𝑮𝑴</m:t>
                        </m:r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根据三颗卫星的轨道半径之间的关系可得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对于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物体来说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它属于地球的一部分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它转动的角速度以及周期与地球自转的相同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而地球自转的角速度、周期又与地球同步卫星的相同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自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自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因此有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自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结合以上分析可得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ωr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自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结合以上分析可得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71163"/>
                <a:ext cx="11485848" cy="5366149"/>
              </a:xfrm>
              <a:blipFill>
                <a:blip r:embed="rId2"/>
                <a:stretch>
                  <a:fillRect l="-796" t="-114" r="-849" b="-18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4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3" y="1058512"/>
            <a:ext cx="792088" cy="282256"/>
          </a:xfrm>
          <a:prstGeom prst="rect">
            <a:avLst/>
          </a:prstGeom>
        </p:spPr>
      </p:pic>
      <p:pic>
        <p:nvPicPr>
          <p:cNvPr id="4" name="fw468.jpg" descr="id:2147491702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39622" y="764704"/>
            <a:ext cx="190658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223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7693" y="5850113"/>
            <a:ext cx="1224136" cy="3600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038" y="4221088"/>
            <a:ext cx="1152128" cy="3600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988840"/>
            <a:ext cx="1224136" cy="3600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第一宇宙速度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物体在地球附近绕地球做匀速圆周运动的速度叫作第一宇宙速度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大小为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7.9km/s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第二宇宙速度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在地面附近发射飞行器，如果飞行器的速度大于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7.9km/s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，又小于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11.2km/s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，它绕地球运行的轨迹为椭圆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当飞行器的速度等于或大于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11.2km/s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时，它就会克服地球的引力，永远离开地球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我们把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11.2km/s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叫作第二宇宙速度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第三宇宙速度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在地面附近发射飞行器，如果要使其挣脱太阳引力的束缚，飞到太阳系外，必须使它的速度等于或大于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16.7km/s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，这个速度叫作第三宇宙速度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681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人造地球卫星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第一颗人造地球卫星的发射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日，世界上第一颗人造地球卫星发射成功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日，我国第一颗人造地球卫星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东方红一号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发射成功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地球同步卫星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）绕地球运行的周期与地球自转周期相同的卫星，叫作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地球同步卫星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894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397381"/>
            <a:ext cx="1224136" cy="32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63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492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）地球同步卫星中，一种的轨道平面与赤道平面成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度角，运动方向与地球自转方向相同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因其相对地面静止，也称静止卫星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静止卫星有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六个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一定：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转动方向一定：和地球自转方向一致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周期一定：和地球自转周期相同，即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角速度一定：等于地球自转的角速度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轨道平面一定：所有的静止卫星都在赤道的正上方，其轨道平面与赤道平面重合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高度一定：离地面高度固定不变（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约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线速度大小一定：约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020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780928"/>
            <a:ext cx="1728192" cy="3600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782" y="2060848"/>
            <a:ext cx="576064" cy="36004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91367"/>
                <a:ext cx="11485848" cy="342972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航天器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的发射与变轨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发射问题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要发射人造卫星，动力装置在地面处要给卫星很大的发射速度，且发射速度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7.9km/s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，当人造卫星达到预定轨道高度后，再调整速度，使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引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𝑴𝒎</m:t>
                        </m:r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，从而使卫星进入预定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轨道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91367"/>
                <a:ext cx="11485848" cy="3429721"/>
              </a:xfrm>
              <a:blipFill>
                <a:blip r:embed="rId3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知识点3.eps" descr="id:21474915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980728"/>
            <a:ext cx="1071880" cy="28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681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变轨问题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）发射过程：如图所示，一般先把卫星发射到较低轨道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上，然后在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点点火，使卫星加速，让卫星做离心运动，进入轨道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，到达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点后，再使卫星加速，进入预定轨道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）回收过程：一般与发射过程相反，当卫星到达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点时，使卫星减速，卫星由轨道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进入轨道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，当到达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点时，再让卫星减速进入轨道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，最后减速到达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地面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y882.jpg" descr="id:21474915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15086" y="4221088"/>
            <a:ext cx="1684655" cy="1971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847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发射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速度、运行速度和宇宙速度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发射速度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在地面以某一速度发射一个物体，发射后不再对物体提供动力，物体在离开发射装置时的速度称为发射速度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运行速度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运行速度是指做圆周运动的人造卫星稳定飞行时的线速度大小，对于人造地球卫星，轨道半径越大，则运行速度越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894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802012"/>
            <a:ext cx="6185631" cy="534546"/>
          </a:xfrm>
          <a:prstGeom prst="rect">
            <a:avLst/>
          </a:prstGeom>
        </p:spPr>
      </p:pic>
      <p:pic>
        <p:nvPicPr>
          <p:cNvPr id="4" name="要点1.eps" descr="id:21474894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5" y="1770906"/>
            <a:ext cx="936104" cy="32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55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551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宇宙速度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412867"/>
              </p:ext>
            </p:extLst>
          </p:nvPr>
        </p:nvGraphicFramePr>
        <p:xfrm>
          <a:off x="334566" y="1780163"/>
          <a:ext cx="11521280" cy="3521045"/>
        </p:xfrm>
        <a:graphic>
          <a:graphicData uri="http://schemas.openxmlformats.org/drawingml/2006/table">
            <a:tbl>
              <a:tblPr firstRow="1" firstCol="1" bandRow="1"/>
              <a:tblGrid>
                <a:gridCol w="2664296">
                  <a:extLst>
                    <a:ext uri="{9D8B030D-6E8A-4147-A177-3AD203B41FA5}">
                      <a16:colId xmlns:a16="http://schemas.microsoft.com/office/drawing/2014/main" val="1985565945"/>
                    </a:ext>
                  </a:extLst>
                </a:gridCol>
                <a:gridCol w="8856984">
                  <a:extLst>
                    <a:ext uri="{9D8B030D-6E8A-4147-A177-3AD203B41FA5}">
                      <a16:colId xmlns:a16="http://schemas.microsoft.com/office/drawing/2014/main" val="1019919521"/>
                    </a:ext>
                  </a:extLst>
                </a:gridCol>
              </a:tblGrid>
              <a:tr h="146529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第一宇宙速度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环绕速度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7.9km/s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是物体在地球表面附近绕地球做匀速圆周运动的最大环绕速度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也是人造地球卫星的最小发射速度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611" marR="3861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876753"/>
                  </a:ext>
                </a:extLst>
              </a:tr>
              <a:tr h="89479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第二宇宙速度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脱离速度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11.2km/s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是物体挣脱地球引力束缚的最小发射速度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611" marR="3861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4421551"/>
                  </a:ext>
                </a:extLst>
              </a:tr>
              <a:tr h="90887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第三宇宙速度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逃逸速度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16.7km/s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是物体挣脱太阳引力束缚的最小发射速度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611" marR="3861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48581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1280</Words>
  <Application>Microsoft Office PowerPoint</Application>
  <PresentationFormat>自定义</PresentationFormat>
  <Paragraphs>108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仿宋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576</cp:revision>
  <dcterms:created xsi:type="dcterms:W3CDTF">2020-11-06T05:24:00Z</dcterms:created>
  <dcterms:modified xsi:type="dcterms:W3CDTF">2025-11-02T02:47:39Z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